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notesSlides/notesSlide9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_rels/notesSlide9.xml.rels" ContentType="application/vnd.openxmlformats-package.relationships+xml"/>
  <Override PartName="/ppt/notesSlides/_rels/notesSlide1.xml.rels" ContentType="application/vnd.openxmlformats-package.relationships+xml"/>
  <Override PartName="/ppt/notesSlides/_rels/notesSlide2.xml.rels" ContentType="application/vnd.openxmlformats-package.relationships+xml"/>
  <Override PartName="/ppt/notesSlides/_rels/notesSlide3.xml.rels" ContentType="application/vnd.openxmlformats-package.relationships+xml"/>
  <Override PartName="/ppt/notesSlides/_rels/notesSlide4.xml.rels" ContentType="application/vnd.openxmlformats-package.relationships+xml"/>
  <Override PartName="/ppt/notesSlides/_rels/notesSlide5.xml.rels" ContentType="application/vnd.openxmlformats-package.relationships+xml"/>
  <Override PartName="/ppt/notesSlides/_rels/notesSlide6.xml.rels" ContentType="application/vnd.openxmlformats-package.relationships+xml"/>
  <Override PartName="/ppt/notesSlides/_rels/notesSlide7.xml.rels" ContentType="application/vnd.openxmlformats-package.relationships+xml"/>
  <Override PartName="/ppt/notesSlides/_rels/notesSlide8.xml.rels" ContentType="application/vnd.openxmlformats-package.relationships+xml"/>
  <Override PartName="/ppt/notesSlides/_rels/notesSlide10.xml.rels" ContentType="application/vnd.openxmlformats-package.relationships+xml"/>
  <Override PartName="/ppt/notesSlides/_rels/notesSlide11.xml.rels" ContentType="application/vnd.openxmlformats-package.relationships+xml"/>
  <Override PartName="/ppt/notesSlides/_rels/notesSlide1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/>
          <a:p>
            <a:r>
              <a:rPr b="0" lang="hu-H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 jegyzetformátum szerkesztéséhez kattintson ide</a:t>
            </a:r>
            <a:endParaRPr b="0" lang="hu-H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r>
              <a:rPr b="0" lang="hu-H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&lt;élőfej&gt;</a:t>
            </a:r>
            <a:endParaRPr b="0" lang="hu-H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0" lang="hu-H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&lt;dátum/idő&gt;</a:t>
            </a:r>
            <a:endParaRPr b="0" lang="hu-H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8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hu-H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&lt;élőláb&gt;</a:t>
            </a:r>
            <a:endParaRPr b="0" lang="hu-H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9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50157716-E322-4C52-84A4-9D3F36040660}" type="slidenum">
              <a:rPr b="0" lang="hu-H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&lt;szám&gt;</a:t>
            </a:fld>
            <a:endParaRPr b="0" lang="hu-H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
</Relationships>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
</Relationships>
</file>

<file path=ppt/notesSlides/_rels/notesSlide12.xml.rels><?xml version="1.0" encoding="UTF-8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hu-H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1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739DB695-1E81-48B5-A342-5D448629A1FF}" type="slidenum">
              <a:rPr b="0" lang="hu-HU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&lt;szám&gt;</a:t>
            </a:fld>
            <a:endParaRPr b="0" lang="hu-H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1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hu-H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9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227EC05E-118D-41ED-9221-16F54BE666E6}" type="slidenum">
              <a:rPr b="0" lang="hu-HU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&lt;szám&gt;</a:t>
            </a:fld>
            <a:endParaRPr b="0" lang="hu-H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1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hu-H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1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040EE9A8-EE77-45C3-8DAF-1EADAA817340}" type="slidenum">
              <a:rPr b="0" lang="hu-HU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&lt;szám&gt;</a:t>
            </a:fld>
            <a:endParaRPr b="0" lang="hu-H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1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hu-H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3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7456EA7D-F915-460F-9474-D897ABD9EACD}" type="slidenum">
              <a:rPr b="0" lang="hu-HU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&lt;szám&gt;</a:t>
            </a:fld>
            <a:endParaRPr b="0" lang="hu-H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hu-H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3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BDF1EBC5-92D5-4490-B1A8-5D75F909984C}" type="slidenum">
              <a:rPr b="0" lang="hu-HU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&lt;szám&gt;</a:t>
            </a:fld>
            <a:endParaRPr b="0" lang="hu-H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hu-H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5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ED387A33-F19B-46F8-B1D1-D141A1074CCD}" type="slidenum">
              <a:rPr b="0" lang="hu-HU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&lt;szám&gt;</a:t>
            </a:fld>
            <a:endParaRPr b="0" lang="hu-H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hu-H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7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8F02A528-0EFF-43C3-AAD2-5A06CC07F325}" type="slidenum">
              <a:rPr b="0" lang="hu-HU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&lt;szám&gt;</a:t>
            </a:fld>
            <a:endParaRPr b="0" lang="hu-H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hu-H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9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F1CFFD1D-2874-459A-95D6-4239DD0BD476}" type="slidenum">
              <a:rPr b="0" lang="hu-HU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&lt;szám&gt;</a:t>
            </a:fld>
            <a:endParaRPr b="0" lang="hu-H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hu-H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1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5A13F462-B761-4F91-996E-7C57B5E7E08F}" type="slidenum">
              <a:rPr b="0" lang="hu-HU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&lt;szám&gt;</a:t>
            </a:fld>
            <a:endParaRPr b="0" lang="hu-H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hu-H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3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95812989-02FD-4255-81C9-DBF051D63A59}" type="slidenum">
              <a:rPr b="0" lang="hu-HU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&lt;szám&gt;</a:t>
            </a:fld>
            <a:endParaRPr b="0" lang="hu-H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hu-H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5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4F869A63-7625-44E2-A753-F169C605BF7B}" type="slidenum">
              <a:rPr b="0" lang="hu-HU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&lt;szám&gt;</a:t>
            </a:fld>
            <a:endParaRPr b="0" lang="hu-H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hu-H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7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AE3C5044-A431-456E-8EF3-D986870FDC06}" type="slidenum">
              <a:rPr b="0" lang="hu-HU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&lt;szám&gt;</a:t>
            </a:fld>
            <a:endParaRPr b="0" lang="hu-H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</p:spPr>
        <p:txBody>
          <a:bodyPr lIns="0" rIns="0" tIns="0" bIns="0" anchor="ctr"/>
          <a:p>
            <a:endParaRPr b="0" lang="hu-HU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hu-HU" sz="2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hu-HU" sz="2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</p:spPr>
        <p:txBody>
          <a:bodyPr lIns="0" rIns="0" tIns="0" bIns="0" anchor="ctr"/>
          <a:p>
            <a:endParaRPr b="0" lang="hu-HU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hu-HU" sz="2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hu-HU" sz="2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hu-HU" sz="2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hu-HU" sz="2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</p:spPr>
        <p:txBody>
          <a:bodyPr lIns="0" rIns="0" tIns="0" bIns="0" anchor="ctr"/>
          <a:p>
            <a:endParaRPr b="0" lang="hu-HU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/>
          <a:p>
            <a:endParaRPr b="0" lang="hu-HU" sz="2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/>
          <a:p>
            <a:endParaRPr b="0" lang="hu-HU" sz="2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/>
          <a:p>
            <a:endParaRPr b="0" lang="hu-HU" sz="2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/>
          <a:p>
            <a:endParaRPr b="0" lang="hu-HU" sz="2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/>
          <a:p>
            <a:endParaRPr b="0" lang="hu-HU" sz="2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/>
          <a:p>
            <a:endParaRPr b="0" lang="hu-HU" sz="2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</p:spPr>
        <p:txBody>
          <a:bodyPr lIns="0" rIns="0" tIns="0" bIns="0" anchor="ctr"/>
          <a:p>
            <a:endParaRPr b="0" lang="hu-HU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</p:spPr>
        <p:txBody>
          <a:bodyPr lIns="0" rIns="0" tIns="0" bIns="0" anchor="ctr"/>
          <a:p>
            <a:endParaRPr b="0" lang="hu-HU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hu-HU" sz="2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</p:spPr>
        <p:txBody>
          <a:bodyPr lIns="0" rIns="0" tIns="0" bIns="0" anchor="ctr"/>
          <a:p>
            <a:endParaRPr b="0" lang="hu-HU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hu-HU" sz="2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hu-HU" sz="2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</p:spPr>
        <p:txBody>
          <a:bodyPr lIns="0" rIns="0" tIns="0" bIns="0" anchor="ctr"/>
          <a:p>
            <a:endParaRPr b="0" lang="hu-HU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533520" y="1371600"/>
            <a:ext cx="7851240" cy="8476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</p:spPr>
        <p:txBody>
          <a:bodyPr lIns="0" rIns="0" tIns="0" bIns="0" anchor="ctr"/>
          <a:p>
            <a:endParaRPr b="0" lang="hu-HU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hu-HU" sz="2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hu-HU" sz="2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hu-HU" sz="2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</p:spPr>
        <p:txBody>
          <a:bodyPr lIns="0" rIns="0" tIns="0" bIns="0" anchor="ctr"/>
          <a:p>
            <a:endParaRPr b="0" lang="hu-HU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hu-HU" sz="2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hu-HU" sz="2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hu-HU" sz="2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</p:spPr>
        <p:txBody>
          <a:bodyPr lIns="0" rIns="0" tIns="0" bIns="0" anchor="ctr"/>
          <a:p>
            <a:endParaRPr b="0" lang="hu-HU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hu-HU" sz="2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hu-HU" sz="2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hu-HU" sz="2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-9360" y="-7200"/>
            <a:ext cx="9162720" cy="1041120"/>
          </a:xfrm>
          <a:custGeom>
            <a:avLst/>
            <a:gdLst/>
            <a:ahLst/>
            <a:rect l="l" t="t" r="r" b="b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/>
          </a:gra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CustomShape 2"/>
          <p:cNvSpPr/>
          <p:nvPr/>
        </p:nvSpPr>
        <p:spPr>
          <a:xfrm>
            <a:off x="4381560" y="-7200"/>
            <a:ext cx="4762080" cy="637920"/>
          </a:xfrm>
          <a:custGeom>
            <a:avLst/>
            <a:gdLst/>
            <a:ahLst/>
            <a:rect l="l" t="t" r="r" b="b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16200000"/>
          </a:gra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CustomShape 3"/>
          <p:cNvSpPr/>
          <p:nvPr/>
        </p:nvSpPr>
        <p:spPr>
          <a:xfrm rot="21435600">
            <a:off x="-18720" y="201960"/>
            <a:ext cx="9162720" cy="648720"/>
          </a:xfrm>
          <a:custGeom>
            <a:avLst/>
            <a:gdLst/>
            <a:ahLst/>
            <a:rect l="l" t="t" r="r" b="b"/>
            <a:pathLst>
              <a:path w="5772" h="1055">
                <a:moveTo>
                  <a:pt x="0" y="966"/>
                </a:moveTo>
                <a:cubicBezTo>
                  <a:pt x="282" y="738"/>
                  <a:pt x="923" y="275"/>
                  <a:pt x="1608" y="282"/>
                </a:cubicBezTo>
                <a:cubicBezTo>
                  <a:pt x="2293" y="289"/>
                  <a:pt x="3416" y="1055"/>
                  <a:pt x="4110" y="1008"/>
                </a:cubicBezTo>
                <a:cubicBezTo>
                  <a:pt x="4804" y="961"/>
                  <a:pt x="5426" y="210"/>
                  <a:pt x="5772" y="0"/>
                </a:cubicBezTo>
              </a:path>
            </a:pathLst>
          </a:custGeom>
          <a:noFill/>
          <a:ln w="10800">
            <a:solidFill>
              <a:srgbClr val="09b7bf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CustomShape 4"/>
          <p:cNvSpPr/>
          <p:nvPr/>
        </p:nvSpPr>
        <p:spPr>
          <a:xfrm rot="21435600">
            <a:off x="-14040" y="275400"/>
            <a:ext cx="9175320" cy="529920"/>
          </a:xfrm>
          <a:custGeom>
            <a:avLst/>
            <a:gdLst/>
            <a:ahLst/>
            <a:rect l="l" t="t" r="r" b="b"/>
            <a:pathLst>
              <a:path w="5766" h="854">
                <a:moveTo>
                  <a:pt x="0" y="732"/>
                </a:moveTo>
                <a:cubicBezTo>
                  <a:pt x="273" y="647"/>
                  <a:pt x="951" y="214"/>
                  <a:pt x="1638" y="228"/>
                </a:cubicBezTo>
                <a:cubicBezTo>
                  <a:pt x="2325" y="242"/>
                  <a:pt x="3434" y="854"/>
                  <a:pt x="4122" y="816"/>
                </a:cubicBezTo>
                <a:cubicBezTo>
                  <a:pt x="4810" y="778"/>
                  <a:pt x="5424" y="170"/>
                  <a:pt x="5766" y="0"/>
                </a:cubicBezTo>
              </a:path>
            </a:pathLst>
          </a:custGeom>
          <a:noFill/>
          <a:ln w="9360">
            <a:solidFill>
              <a:srgbClr val="0f6fc6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</p:spPr>
        <p:txBody>
          <a:bodyPr lIns="0" rIns="18360" tIns="0" bIns="0" anchor="b"/>
          <a:p>
            <a:pPr algn="r">
              <a:lnSpc>
                <a:spcPct val="100000"/>
              </a:lnSpc>
            </a:pPr>
            <a:r>
              <a:rPr b="1" lang="hu-HU" sz="5600" spc="-1" strike="noStrike">
                <a:solidFill>
                  <a:srgbClr val="50e0ea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Mintacím szerkesztése</a:t>
            </a:r>
            <a:endParaRPr b="0" lang="hu-HU" sz="5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lIns="0" rIns="0" tIns="0" bIns="0" anchor="b"/>
          <a:p>
            <a:pPr>
              <a:lnSpc>
                <a:spcPct val="100000"/>
              </a:lnSpc>
            </a:pPr>
            <a:fld id="{4F2BB823-5113-4AEE-8D54-4042478A6CB4}" type="datetime1">
              <a:rPr b="0" lang="hu-HU" sz="1200" spc="-1" strike="noStrike">
                <a:solidFill>
                  <a:srgbClr val="d1eaed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2017-03-01</a:t>
            </a:fld>
            <a:endParaRPr b="0" lang="hu-H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PlaceHolder 7"/>
          <p:cNvSpPr>
            <a:spLocks noGrp="1"/>
          </p:cNvSpPr>
          <p:nvPr>
            <p:ph type="ftr"/>
          </p:nvPr>
        </p:nvSpPr>
        <p:spPr>
          <a:xfrm>
            <a:off x="2666880" y="6356520"/>
            <a:ext cx="3352320" cy="364680"/>
          </a:xfrm>
          <a:prstGeom prst="rect">
            <a:avLst/>
          </a:prstGeom>
        </p:spPr>
        <p:txBody>
          <a:bodyPr lIns="0" rIns="0" tIns="0" bIns="0" anchor="b"/>
          <a:p>
            <a:endParaRPr b="0" lang="hu-HU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" name="PlaceHolder 8"/>
          <p:cNvSpPr>
            <a:spLocks noGrp="1"/>
          </p:cNvSpPr>
          <p:nvPr>
            <p:ph type="sldNum"/>
          </p:nvPr>
        </p:nvSpPr>
        <p:spPr>
          <a:xfrm>
            <a:off x="7924680" y="6356520"/>
            <a:ext cx="761760" cy="364680"/>
          </a:xfrm>
          <a:prstGeom prst="rect">
            <a:avLst/>
          </a:prstGeom>
        </p:spPr>
        <p:txBody>
          <a:bodyPr lIns="0" rIns="0" tIns="0" bIns="0" anchor="b"/>
          <a:p>
            <a:pPr algn="r">
              <a:lnSpc>
                <a:spcPct val="100000"/>
              </a:lnSpc>
            </a:pPr>
            <a:fld id="{7B5827A4-28E2-4B9C-8DC4-538046989A5C}" type="slidenum">
              <a:rPr b="0" lang="hu-HU" sz="1200" spc="-1" strike="noStrike">
                <a:solidFill>
                  <a:srgbClr val="d1eaed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&lt;szám&gt;</a:t>
            </a:fld>
            <a:endParaRPr b="0" lang="hu-H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" name="PlaceHolder 9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2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Vázlatszöveg formátumának szerkesztése</a:t>
            </a:r>
            <a:endParaRPr b="0" lang="hu-HU" sz="2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u-HU" sz="21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Második vázlatszint</a:t>
            </a:r>
            <a:endParaRPr b="0" lang="hu-HU" sz="21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Harmadik vázlatszint</a:t>
            </a:r>
            <a:endParaRPr b="0" lang="hu-HU" sz="20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u-HU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Negyedik vázlatszint</a:t>
            </a:r>
            <a:endParaRPr b="0" lang="hu-HU" sz="20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Ötödik vázlatszint</a:t>
            </a:r>
            <a:endParaRPr b="0" lang="hu-HU" sz="20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Hatodik vázlatszint</a:t>
            </a:r>
            <a:endParaRPr b="0" lang="hu-HU" sz="20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Hetedik vázlatszint</a:t>
            </a:r>
            <a:endParaRPr b="0" lang="hu-HU" sz="20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0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image" Target="../media/image3.jpeg"/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CustomShape 1"/>
          <p:cNvSpPr/>
          <p:nvPr/>
        </p:nvSpPr>
        <p:spPr>
          <a:xfrm>
            <a:off x="1170720" y="730440"/>
            <a:ext cx="6840360" cy="3443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i="1" lang="hu-HU" sz="4000" spc="299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A szakszervezetek szerepe a munkavédelmi érdekegyeztetésben</a:t>
            </a:r>
            <a:endParaRPr b="0" lang="hu-H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hu-H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hu-HU" sz="2000" spc="299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Budapesti Műszaki és Gazdaságtudományi Egyetem Munkavédelmi Továbbképző Központ BME-MTK 2013-2015</a:t>
            </a:r>
            <a:endParaRPr b="0" lang="hu-H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CustomShape 2"/>
          <p:cNvSpPr/>
          <p:nvPr/>
        </p:nvSpPr>
        <p:spPr>
          <a:xfrm>
            <a:off x="234720" y="5085360"/>
            <a:ext cx="8712720" cy="2039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hu-HU" sz="2000" spc="299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Kovács László</a:t>
            </a:r>
            <a:endParaRPr b="0" lang="hu-H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hu-HU" sz="2000" spc="299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munkavédelmi szakember</a:t>
            </a:r>
            <a:endParaRPr b="0" lang="hu-H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hu-HU" sz="1600" spc="299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VDSZ</a:t>
            </a:r>
            <a:endParaRPr b="0" lang="hu-H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hu-HU" sz="1600" spc="299" strike="noStrike">
                <a:solidFill>
                  <a:srgbClr val="b5edfd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(Magyar Vegyipari, Energiaipari és Rokon Szakmákban</a:t>
            </a:r>
            <a:r>
              <a:rPr b="1" lang="hu-HU" sz="1600" spc="299" strike="noStrike">
                <a:solidFill>
                  <a:srgbClr val="b5edfd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
</a:t>
            </a:r>
            <a:r>
              <a:rPr b="1" lang="hu-HU" sz="1600" spc="299" strike="noStrike">
                <a:solidFill>
                  <a:srgbClr val="b5edfd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Dolgozók Szakszervezeti Szövetsége)</a:t>
            </a:r>
            <a:endParaRPr b="0" lang="hu-H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hu-H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Line 3"/>
          <p:cNvSpPr/>
          <p:nvPr/>
        </p:nvSpPr>
        <p:spPr>
          <a:xfrm>
            <a:off x="217440" y="3538440"/>
            <a:ext cx="8586000" cy="360"/>
          </a:xfrm>
          <a:prstGeom prst="line">
            <a:avLst/>
          </a:prstGeom>
          <a:ln w="22320">
            <a:solidFill>
              <a:srgbClr val="095294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3" name="Line 4"/>
          <p:cNvSpPr/>
          <p:nvPr/>
        </p:nvSpPr>
        <p:spPr>
          <a:xfrm>
            <a:off x="234360" y="4906440"/>
            <a:ext cx="8586000" cy="360"/>
          </a:xfrm>
          <a:prstGeom prst="line">
            <a:avLst/>
          </a:prstGeom>
          <a:ln w="22320">
            <a:solidFill>
              <a:srgbClr val="095294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4" name="CustomShape 5"/>
          <p:cNvSpPr/>
          <p:nvPr/>
        </p:nvSpPr>
        <p:spPr>
          <a:xfrm>
            <a:off x="1846080" y="164880"/>
            <a:ext cx="536256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i="1" lang="hu-HU" sz="1800" spc="-1" strike="noStrike">
                <a:solidFill>
                  <a:srgbClr val="6bdbfa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Dura Stúdió – ÉSZT közös pályázat – 2017. február 28.</a:t>
            </a:r>
            <a:endParaRPr b="0" lang="hu-H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Line 6"/>
          <p:cNvSpPr/>
          <p:nvPr/>
        </p:nvSpPr>
        <p:spPr>
          <a:xfrm>
            <a:off x="252360" y="620640"/>
            <a:ext cx="8586000" cy="360"/>
          </a:xfrm>
          <a:prstGeom prst="line">
            <a:avLst/>
          </a:prstGeom>
          <a:ln>
            <a:solidFill>
              <a:srgbClr val="069ba2"/>
            </a:solidFill>
            <a:rou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/>
        </p:style>
      </p:sp>
      <p:sp>
        <p:nvSpPr>
          <p:cNvPr id="56" name="TextShape 7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/>
          <a:p>
            <a:pPr algn="r">
              <a:lnSpc>
                <a:spcPct val="100000"/>
              </a:lnSpc>
            </a:pPr>
            <a:fld id="{8C1171CB-F59F-47EA-A32C-84E5E3C9C31C}" type="slidenum">
              <a:rPr b="0" lang="hu-HU" sz="1200" spc="-1" strike="noStrike">
                <a:solidFill>
                  <a:srgbClr val="d1eaed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&lt;szám&gt;</a:t>
            </a:fld>
            <a:endParaRPr b="0" lang="hu-H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CustomShape 1"/>
          <p:cNvSpPr/>
          <p:nvPr/>
        </p:nvSpPr>
        <p:spPr>
          <a:xfrm>
            <a:off x="252360" y="828000"/>
            <a:ext cx="9143640" cy="577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i="1" lang="hu-HU" sz="1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A szakszervezetek szerepe a munkavédelmi érdekegyeztetésben</a:t>
            </a:r>
            <a:endParaRPr b="0" lang="hu-H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hu-H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2" name="CustomShape 2"/>
          <p:cNvSpPr/>
          <p:nvPr/>
        </p:nvSpPr>
        <p:spPr>
          <a:xfrm>
            <a:off x="4668120" y="6299640"/>
            <a:ext cx="4302720" cy="516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hu-HU" sz="1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Kovács László – VDSZ (kowako@vdsz.hu)</a:t>
            </a:r>
            <a:endParaRPr b="0" lang="hu-H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hu-H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3" name="Line 3"/>
          <p:cNvSpPr/>
          <p:nvPr/>
        </p:nvSpPr>
        <p:spPr>
          <a:xfrm>
            <a:off x="252360" y="1268640"/>
            <a:ext cx="8586000" cy="360"/>
          </a:xfrm>
          <a:prstGeom prst="line">
            <a:avLst/>
          </a:prstGeom>
          <a:ln>
            <a:solidFill>
              <a:srgbClr val="069ba2"/>
            </a:solidFill>
            <a:rou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/>
        </p:style>
      </p:sp>
      <p:sp>
        <p:nvSpPr>
          <p:cNvPr id="104" name="CustomShape 4"/>
          <p:cNvSpPr/>
          <p:nvPr/>
        </p:nvSpPr>
        <p:spPr>
          <a:xfrm>
            <a:off x="969480" y="6212880"/>
            <a:ext cx="3098160" cy="729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hu-HU" sz="1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NGM Munkafelügyeleti osztály adatai  2017 (munka.hu)</a:t>
            </a:r>
            <a:endParaRPr b="0" lang="hu-H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hu-H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05" name="Kép 1" descr=""/>
          <p:cNvPicPr/>
          <p:nvPr/>
        </p:nvPicPr>
        <p:blipFill>
          <a:blip r:embed="rId1"/>
          <a:stretch/>
        </p:blipFill>
        <p:spPr>
          <a:xfrm>
            <a:off x="702720" y="1556640"/>
            <a:ext cx="7613640" cy="4424760"/>
          </a:xfrm>
          <a:prstGeom prst="rect">
            <a:avLst/>
          </a:prstGeom>
          <a:ln>
            <a:noFill/>
          </a:ln>
        </p:spPr>
      </p:pic>
      <p:sp>
        <p:nvSpPr>
          <p:cNvPr id="106" name="TextShape 5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/>
          <a:p>
            <a:pPr algn="r">
              <a:lnSpc>
                <a:spcPct val="100000"/>
              </a:lnSpc>
            </a:pPr>
            <a:fld id="{5CC761B1-33C1-4053-9796-CBBA6B4529CA}" type="slidenum">
              <a:rPr b="0" lang="hu-HU" sz="1200" spc="-1" strike="noStrike">
                <a:solidFill>
                  <a:srgbClr val="d1eaed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&lt;szám&gt;</a:t>
            </a:fld>
            <a:endParaRPr b="0" lang="hu-H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CustomShape 1"/>
          <p:cNvSpPr/>
          <p:nvPr/>
        </p:nvSpPr>
        <p:spPr>
          <a:xfrm>
            <a:off x="252360" y="828000"/>
            <a:ext cx="9143640" cy="577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i="1" lang="hu-HU" sz="1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A szakszervezetek szerepe a munkavédelmi érdekegyeztetésben</a:t>
            </a:r>
            <a:endParaRPr b="0" lang="hu-H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hu-H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8" name="CustomShape 2"/>
          <p:cNvSpPr/>
          <p:nvPr/>
        </p:nvSpPr>
        <p:spPr>
          <a:xfrm>
            <a:off x="4668120" y="6299640"/>
            <a:ext cx="4302720" cy="516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hu-HU" sz="1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Kovács László – VDSZ (kowako@vdsz.hu)</a:t>
            </a:r>
            <a:endParaRPr b="0" lang="hu-H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hu-H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9" name="Line 3"/>
          <p:cNvSpPr/>
          <p:nvPr/>
        </p:nvSpPr>
        <p:spPr>
          <a:xfrm>
            <a:off x="252360" y="1268640"/>
            <a:ext cx="8586000" cy="360"/>
          </a:xfrm>
          <a:prstGeom prst="line">
            <a:avLst/>
          </a:prstGeom>
          <a:ln>
            <a:solidFill>
              <a:srgbClr val="069ba2"/>
            </a:solidFill>
            <a:rou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/>
        </p:style>
      </p:sp>
      <p:sp>
        <p:nvSpPr>
          <p:cNvPr id="110" name="CustomShape 4"/>
          <p:cNvSpPr/>
          <p:nvPr/>
        </p:nvSpPr>
        <p:spPr>
          <a:xfrm>
            <a:off x="969480" y="6212880"/>
            <a:ext cx="3098160" cy="729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hu-HU" sz="1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NGM Munkafelügyeleti osztály adatai  2017 (munka.hu)</a:t>
            </a:r>
            <a:endParaRPr b="0" lang="hu-H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hu-H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1" name="CustomShape 5"/>
          <p:cNvSpPr/>
          <p:nvPr/>
        </p:nvSpPr>
        <p:spPr>
          <a:xfrm>
            <a:off x="515520" y="1632600"/>
            <a:ext cx="8304480" cy="4201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457200" indent="-456840">
              <a:lnSpc>
                <a:spcPct val="100000"/>
              </a:lnSpc>
              <a:buClr>
                <a:srgbClr val="ffffff"/>
              </a:buClr>
              <a:buFont typeface="Arial"/>
              <a:buChar char="•"/>
            </a:pPr>
            <a:r>
              <a:rPr b="1" lang="hu-HU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Ajánlások:</a:t>
            </a:r>
            <a:endParaRPr b="0" lang="hu-H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hu-H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>
              <a:lnSpc>
                <a:spcPct val="100000"/>
              </a:lnSpc>
              <a:buClr>
                <a:srgbClr val="ffffff"/>
              </a:buClr>
              <a:buFont typeface="Arial"/>
              <a:buChar char="-"/>
            </a:pPr>
            <a:r>
              <a:rPr b="1" lang="hu-HU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Munkavédelmi képviselők folyamatos kézése, körük bővítése</a:t>
            </a:r>
            <a:endParaRPr b="0" lang="hu-H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>
              <a:lnSpc>
                <a:spcPct val="100000"/>
              </a:lnSpc>
              <a:buClr>
                <a:srgbClr val="ffffff"/>
              </a:buClr>
              <a:buFont typeface="Arial"/>
              <a:buChar char="-"/>
            </a:pPr>
            <a:r>
              <a:rPr b="1" lang="hu-HU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Ahol nincs szakszervezet, ott a jó munkavédelem is sokkal nehezebben megvalósítható (vagy nincs is jelen munkavállalói oldalról)</a:t>
            </a:r>
            <a:endParaRPr b="0" lang="hu-H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>
              <a:lnSpc>
                <a:spcPct val="100000"/>
              </a:lnSpc>
              <a:buClr>
                <a:srgbClr val="ffffff"/>
              </a:buClr>
              <a:buFont typeface="Arial"/>
              <a:buChar char="-"/>
            </a:pPr>
            <a:r>
              <a:rPr b="1" lang="hu-HU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Közös erővel, össze kell fogni! </a:t>
            </a:r>
            <a:r>
              <a:rPr b="1" lang="hu-HU" sz="20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munkaszaki.hu</a:t>
            </a:r>
            <a:endParaRPr b="0" lang="hu-H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2" name="TextShape 6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/>
          <a:p>
            <a:pPr algn="r">
              <a:lnSpc>
                <a:spcPct val="100000"/>
              </a:lnSpc>
            </a:pPr>
            <a:fld id="{B0EBC88B-8C44-468C-9DCF-9A74097D869D}" type="slidenum">
              <a:rPr b="0" lang="hu-HU" sz="1200" spc="-1" strike="noStrike">
                <a:solidFill>
                  <a:srgbClr val="d1eaed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&lt;szám&gt;</a:t>
            </a:fld>
            <a:endParaRPr b="0" lang="hu-H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CustomShape 1"/>
          <p:cNvSpPr/>
          <p:nvPr/>
        </p:nvSpPr>
        <p:spPr>
          <a:xfrm>
            <a:off x="252360" y="828000"/>
            <a:ext cx="9143640" cy="577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i="1" lang="hu-HU" sz="1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A szakszervezetek szerepe a munkavédelmi érdekegyeztetésben</a:t>
            </a:r>
            <a:endParaRPr b="0" lang="hu-H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hu-H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4" name="CustomShape 2"/>
          <p:cNvSpPr/>
          <p:nvPr/>
        </p:nvSpPr>
        <p:spPr>
          <a:xfrm>
            <a:off x="1735200" y="4725000"/>
            <a:ext cx="5562000" cy="2528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hu-HU" sz="4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Hasznos oldalak: www.</a:t>
            </a:r>
            <a:r>
              <a:rPr b="1" lang="hu-HU" sz="40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munkaszaki.hu</a:t>
            </a:r>
            <a:r>
              <a:rPr b="1" lang="hu-HU" sz="40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
</a:t>
            </a:r>
            <a:r>
              <a:rPr b="1" lang="hu-HU" sz="4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fb.com/munkaszaki</a:t>
            </a:r>
            <a:endParaRPr b="0" lang="hu-H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hu-H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5" name="Line 3"/>
          <p:cNvSpPr/>
          <p:nvPr/>
        </p:nvSpPr>
        <p:spPr>
          <a:xfrm>
            <a:off x="252360" y="1268640"/>
            <a:ext cx="8586000" cy="360"/>
          </a:xfrm>
          <a:prstGeom prst="line">
            <a:avLst/>
          </a:prstGeom>
          <a:ln>
            <a:solidFill>
              <a:srgbClr val="069ba2"/>
            </a:solidFill>
            <a:rou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/>
        </p:style>
      </p:sp>
      <p:sp>
        <p:nvSpPr>
          <p:cNvPr id="116" name="CustomShape 4"/>
          <p:cNvSpPr/>
          <p:nvPr/>
        </p:nvSpPr>
        <p:spPr>
          <a:xfrm>
            <a:off x="252360" y="2853000"/>
            <a:ext cx="8712720" cy="2177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hu-HU" sz="2000" spc="299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Kovács László</a:t>
            </a:r>
            <a:endParaRPr b="0" lang="hu-H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hu-HU" sz="2000" spc="299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munkavédelmi szakember</a:t>
            </a:r>
            <a:endParaRPr b="0" lang="hu-H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hu-HU" sz="2500" spc="299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VDSZ – kowako@vdsz.hu</a:t>
            </a:r>
            <a:endParaRPr b="0" lang="hu-H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hu-HU" sz="1600" spc="299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(Magyar Vegyipari, Energiaipari és Rokon Szakmákban</a:t>
            </a:r>
            <a:r>
              <a:rPr b="1" lang="hu-HU" sz="1600" spc="299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
</a:t>
            </a:r>
            <a:r>
              <a:rPr b="1" lang="hu-HU" sz="1600" spc="299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Dolgozók Szakszervezeti Szövetsége)</a:t>
            </a:r>
            <a:endParaRPr b="0" lang="hu-H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hu-H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7" name="CustomShape 5"/>
          <p:cNvSpPr/>
          <p:nvPr/>
        </p:nvSpPr>
        <p:spPr>
          <a:xfrm>
            <a:off x="801360" y="1700640"/>
            <a:ext cx="7932600" cy="914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/>
          <a:p>
            <a:pPr algn="ctr">
              <a:lnSpc>
                <a:spcPct val="100000"/>
              </a:lnSpc>
            </a:pPr>
            <a:r>
              <a:rPr b="1" lang="hu-HU" sz="5400" spc="148" strike="noStrike">
                <a:solidFill>
                  <a:srgbClr val="f8f8f8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Köszönöm a figyelmet!</a:t>
            </a:r>
            <a:endParaRPr b="0" lang="hu-H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8" name="Line 6"/>
          <p:cNvSpPr/>
          <p:nvPr/>
        </p:nvSpPr>
        <p:spPr>
          <a:xfrm>
            <a:off x="252360" y="4653000"/>
            <a:ext cx="8586000" cy="360"/>
          </a:xfrm>
          <a:prstGeom prst="line">
            <a:avLst/>
          </a:prstGeom>
          <a:ln>
            <a:solidFill>
              <a:schemeClr val="tx1"/>
            </a:solidFill>
            <a:rou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/>
        </p:style>
      </p:sp>
      <p:sp>
        <p:nvSpPr>
          <p:cNvPr id="119" name="TextShape 7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/>
          <a:p>
            <a:pPr algn="r">
              <a:lnSpc>
                <a:spcPct val="100000"/>
              </a:lnSpc>
            </a:pPr>
            <a:fld id="{E2A8E8FE-D2A4-4C2C-A7C4-CB3F990F67B6}" type="slidenum">
              <a:rPr b="0" lang="hu-HU" sz="1200" spc="-1" strike="noStrike">
                <a:solidFill>
                  <a:srgbClr val="d1eaed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&lt;szám&gt;</a:t>
            </a:fld>
            <a:endParaRPr b="0" lang="hu-H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CustomShape 1"/>
          <p:cNvSpPr/>
          <p:nvPr/>
        </p:nvSpPr>
        <p:spPr>
          <a:xfrm>
            <a:off x="252360" y="828000"/>
            <a:ext cx="9143640" cy="577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i="1" lang="hu-HU" sz="1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A szakszervezetek szerepe a munkavédelmi érdekegyeztetésben</a:t>
            </a:r>
            <a:endParaRPr b="0" lang="hu-H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hu-H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CustomShape 2"/>
          <p:cNvSpPr/>
          <p:nvPr/>
        </p:nvSpPr>
        <p:spPr>
          <a:xfrm>
            <a:off x="515520" y="1632600"/>
            <a:ext cx="8304480" cy="1887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hu-HU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Dura László diplomamunka pályázat 2017</a:t>
            </a:r>
            <a:endParaRPr b="0" lang="hu-H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hu-H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hu-HU" sz="2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(Értelmiségi Szakszervezeti Tömörülés és Dura Stúdió Kft. )</a:t>
            </a:r>
            <a:r>
              <a:rPr b="1" lang="hu-HU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
</a:t>
            </a:r>
            <a:endParaRPr b="0" lang="hu-H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Line 3"/>
          <p:cNvSpPr/>
          <p:nvPr/>
        </p:nvSpPr>
        <p:spPr>
          <a:xfrm>
            <a:off x="252360" y="1268640"/>
            <a:ext cx="8586000" cy="360"/>
          </a:xfrm>
          <a:prstGeom prst="line">
            <a:avLst/>
          </a:prstGeom>
          <a:ln>
            <a:solidFill>
              <a:srgbClr val="069ba2"/>
            </a:solidFill>
            <a:rou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/>
        </p:style>
      </p:sp>
      <p:pic>
        <p:nvPicPr>
          <p:cNvPr id="60" name="Kép 2" descr=""/>
          <p:cNvPicPr/>
          <p:nvPr/>
        </p:nvPicPr>
        <p:blipFill>
          <a:blip r:embed="rId1"/>
          <a:stretch/>
        </p:blipFill>
        <p:spPr>
          <a:xfrm>
            <a:off x="1797480" y="3427560"/>
            <a:ext cx="1872000" cy="2808000"/>
          </a:xfrm>
          <a:prstGeom prst="rect">
            <a:avLst/>
          </a:prstGeom>
          <a:ln>
            <a:noFill/>
          </a:ln>
        </p:spPr>
      </p:pic>
      <p:sp>
        <p:nvSpPr>
          <p:cNvPr id="61" name="CustomShape 4"/>
          <p:cNvSpPr/>
          <p:nvPr/>
        </p:nvSpPr>
        <p:spPr>
          <a:xfrm>
            <a:off x="4837680" y="4219200"/>
            <a:ext cx="295488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hu-HU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Dr. Dura László (1942-2014-)</a:t>
            </a:r>
            <a:endParaRPr b="0" lang="hu-H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TextShape 5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/>
          <a:p>
            <a:pPr algn="r">
              <a:lnSpc>
                <a:spcPct val="100000"/>
              </a:lnSpc>
            </a:pPr>
            <a:fld id="{D7CACC8D-D6BF-443F-BECF-FF2D8463AEDE}" type="slidenum">
              <a:rPr b="0" lang="hu-HU" sz="1200" spc="-1" strike="noStrike">
                <a:solidFill>
                  <a:srgbClr val="d1eaed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&lt;szám&gt;</a:t>
            </a:fld>
            <a:endParaRPr b="0" lang="hu-H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CustomShape 1"/>
          <p:cNvSpPr/>
          <p:nvPr/>
        </p:nvSpPr>
        <p:spPr>
          <a:xfrm>
            <a:off x="252360" y="828000"/>
            <a:ext cx="9143640" cy="577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i="1" lang="hu-HU" sz="1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A szakszervezetek szerepe a munkavédelmi érdekegyeztetésben</a:t>
            </a:r>
            <a:endParaRPr b="0" lang="hu-H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hu-H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CustomShape 2"/>
          <p:cNvSpPr/>
          <p:nvPr/>
        </p:nvSpPr>
        <p:spPr>
          <a:xfrm>
            <a:off x="515520" y="1632600"/>
            <a:ext cx="8304480" cy="4692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hu-HU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Témaválasztás indokoltsága:</a:t>
            </a:r>
            <a:endParaRPr b="0" lang="hu-H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hu-H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hu-HU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-    szakmai </a:t>
            </a:r>
            <a:r>
              <a:rPr b="1" lang="hu-HU" sz="18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összefoglalók hiánya </a:t>
            </a:r>
            <a:r>
              <a:rPr b="1" lang="hu-HU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a hazai munkavédelem területén</a:t>
            </a:r>
            <a:endParaRPr b="0" lang="hu-H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hu-H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ffff00"/>
              </a:buClr>
              <a:buFont typeface="StarSymbol"/>
              <a:buChar char="-"/>
            </a:pPr>
            <a:r>
              <a:rPr b="1" lang="hu-HU" sz="18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időszerűség</a:t>
            </a:r>
            <a:r>
              <a:rPr b="1" lang="hu-HU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: 2015  környékén, és azóta is a terület alapvető átszervezésen ment keresztül: </a:t>
            </a:r>
            <a:r>
              <a:rPr b="1" lang="hu-HU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
</a:t>
            </a:r>
            <a:r>
              <a:rPr b="1" lang="hu-HU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szakszervezeti részen (különösen konföderációs szinten) és a munkavédelemért felelős hatósági szervezetek oldaláról is</a:t>
            </a:r>
            <a:endParaRPr b="0" lang="hu-H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hu-H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ffff00"/>
              </a:buClr>
              <a:buFont typeface="StarSymbol"/>
              <a:buChar char="-"/>
            </a:pPr>
            <a:r>
              <a:rPr b="1" lang="hu-HU" sz="20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CÉL:</a:t>
            </a:r>
            <a:r>
              <a:rPr b="1" lang="hu-HU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 </a:t>
            </a:r>
            <a:r>
              <a:rPr b="1" lang="hu-HU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a munkavédelem iránt érdeklődő, szakszervezeti területen, illetve azzal összefüggésben dolgozó kollégákat a lehető legújabb információk alapján, szakmailag hitelesen </a:t>
            </a:r>
            <a:r>
              <a:rPr b="1" lang="hu-HU" sz="18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tájékoztatni</a:t>
            </a:r>
            <a:r>
              <a:rPr b="1" lang="hu-HU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 a változásokról.</a:t>
            </a:r>
            <a:endParaRPr b="0" lang="hu-H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hu-H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ffffff"/>
              </a:buClr>
              <a:buFont typeface="StarSymbol"/>
              <a:buChar char="-"/>
            </a:pPr>
            <a:r>
              <a:rPr b="1" lang="hu-HU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a témakör  összefoglalása  munkavédelmi szakértők, szakszervezetek és tagságuk számára is naprakész, </a:t>
            </a:r>
            <a:r>
              <a:rPr b="1" lang="hu-HU" sz="18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hasznos segédanyaggá válhat</a:t>
            </a:r>
            <a:endParaRPr b="0" lang="hu-H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hu-H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CustomShape 3"/>
          <p:cNvSpPr/>
          <p:nvPr/>
        </p:nvSpPr>
        <p:spPr>
          <a:xfrm>
            <a:off x="4668120" y="6299640"/>
            <a:ext cx="4302720" cy="516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hu-HU" sz="1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Kovács László – VDSZ (kowako@vdsz.hu)</a:t>
            </a:r>
            <a:endParaRPr b="0" lang="hu-H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hu-H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Line 4"/>
          <p:cNvSpPr/>
          <p:nvPr/>
        </p:nvSpPr>
        <p:spPr>
          <a:xfrm>
            <a:off x="252360" y="1268640"/>
            <a:ext cx="8586000" cy="360"/>
          </a:xfrm>
          <a:prstGeom prst="line">
            <a:avLst/>
          </a:prstGeom>
          <a:ln>
            <a:solidFill>
              <a:srgbClr val="069ba2"/>
            </a:solidFill>
            <a:rou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/>
        </p:style>
      </p:sp>
      <p:sp>
        <p:nvSpPr>
          <p:cNvPr id="67" name="TextShape 5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/>
          <a:p>
            <a:pPr algn="r">
              <a:lnSpc>
                <a:spcPct val="100000"/>
              </a:lnSpc>
            </a:pPr>
            <a:fld id="{DC77D5E1-A14A-4634-9D61-8CCB9985DAB4}" type="slidenum">
              <a:rPr b="0" lang="hu-HU" sz="1200" spc="-1" strike="noStrike">
                <a:solidFill>
                  <a:srgbClr val="d1eaed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&lt;szám&gt;</a:t>
            </a:fld>
            <a:endParaRPr b="0" lang="hu-H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CustomShape 1"/>
          <p:cNvSpPr/>
          <p:nvPr/>
        </p:nvSpPr>
        <p:spPr>
          <a:xfrm>
            <a:off x="252360" y="828000"/>
            <a:ext cx="9143640" cy="577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i="1" lang="hu-HU" sz="1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A szakszervezetek szerepe a munkavédelmi érdekegyeztetésben</a:t>
            </a:r>
            <a:endParaRPr b="0" lang="hu-H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hu-H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CustomShape 2"/>
          <p:cNvSpPr/>
          <p:nvPr/>
        </p:nvSpPr>
        <p:spPr>
          <a:xfrm>
            <a:off x="4668120" y="6299640"/>
            <a:ext cx="4302720" cy="516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hu-HU" sz="1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Kovács László – VDSZ (kowako@vdsz.hu)</a:t>
            </a:r>
            <a:endParaRPr b="0" lang="hu-H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hu-H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Line 3"/>
          <p:cNvSpPr/>
          <p:nvPr/>
        </p:nvSpPr>
        <p:spPr>
          <a:xfrm>
            <a:off x="252360" y="1268640"/>
            <a:ext cx="8586000" cy="360"/>
          </a:xfrm>
          <a:prstGeom prst="line">
            <a:avLst/>
          </a:prstGeom>
          <a:ln>
            <a:solidFill>
              <a:srgbClr val="069ba2"/>
            </a:solidFill>
            <a:rou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/>
        </p:style>
      </p:sp>
      <p:pic>
        <p:nvPicPr>
          <p:cNvPr id="71" name="Kép 2" descr=""/>
          <p:cNvPicPr/>
          <p:nvPr/>
        </p:nvPicPr>
        <p:blipFill>
          <a:blip r:embed="rId1"/>
          <a:stretch/>
        </p:blipFill>
        <p:spPr>
          <a:xfrm>
            <a:off x="252360" y="1412640"/>
            <a:ext cx="3958920" cy="5247720"/>
          </a:xfrm>
          <a:prstGeom prst="rect">
            <a:avLst/>
          </a:prstGeom>
          <a:ln>
            <a:noFill/>
          </a:ln>
        </p:spPr>
      </p:pic>
      <p:pic>
        <p:nvPicPr>
          <p:cNvPr id="72" name="Kép 6" descr=""/>
          <p:cNvPicPr/>
          <p:nvPr/>
        </p:nvPicPr>
        <p:blipFill>
          <a:blip r:embed="rId2"/>
          <a:stretch/>
        </p:blipFill>
        <p:spPr>
          <a:xfrm>
            <a:off x="4252680" y="1419480"/>
            <a:ext cx="4586400" cy="3737160"/>
          </a:xfrm>
          <a:prstGeom prst="rect">
            <a:avLst/>
          </a:prstGeom>
          <a:ln>
            <a:noFill/>
          </a:ln>
        </p:spPr>
      </p:pic>
      <p:sp>
        <p:nvSpPr>
          <p:cNvPr id="73" name="TextShape 4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/>
          <a:p>
            <a:pPr algn="r">
              <a:lnSpc>
                <a:spcPct val="100000"/>
              </a:lnSpc>
            </a:pPr>
            <a:fld id="{9738C167-395C-4E27-8909-F4A46BFC7606}" type="slidenum">
              <a:rPr b="0" lang="hu-HU" sz="1200" spc="-1" strike="noStrike">
                <a:solidFill>
                  <a:srgbClr val="d1eaed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&lt;szám&gt;</a:t>
            </a:fld>
            <a:endParaRPr b="0" lang="hu-H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CustomShape 1"/>
          <p:cNvSpPr/>
          <p:nvPr/>
        </p:nvSpPr>
        <p:spPr>
          <a:xfrm>
            <a:off x="252360" y="828000"/>
            <a:ext cx="9143640" cy="577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i="1" lang="hu-HU" sz="1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A szakszervezetek szerepe a munkavédelmi érdekegyeztetésben</a:t>
            </a:r>
            <a:endParaRPr b="0" lang="hu-H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hu-H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CustomShape 2"/>
          <p:cNvSpPr/>
          <p:nvPr/>
        </p:nvSpPr>
        <p:spPr>
          <a:xfrm>
            <a:off x="4668120" y="6299640"/>
            <a:ext cx="4302720" cy="516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hu-HU" sz="1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Kovács László – VDSZ (kowako@vdsz.hu)</a:t>
            </a:r>
            <a:endParaRPr b="0" lang="hu-H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hu-H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6" name="Line 3"/>
          <p:cNvSpPr/>
          <p:nvPr/>
        </p:nvSpPr>
        <p:spPr>
          <a:xfrm>
            <a:off x="252360" y="1268640"/>
            <a:ext cx="8586000" cy="360"/>
          </a:xfrm>
          <a:prstGeom prst="line">
            <a:avLst/>
          </a:prstGeom>
          <a:ln>
            <a:solidFill>
              <a:srgbClr val="069ba2"/>
            </a:solidFill>
            <a:rou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/>
        </p:style>
      </p:sp>
      <p:pic>
        <p:nvPicPr>
          <p:cNvPr id="77" name="Kép 2" descr=""/>
          <p:cNvPicPr/>
          <p:nvPr/>
        </p:nvPicPr>
        <p:blipFill>
          <a:blip r:embed="rId1"/>
          <a:stretch/>
        </p:blipFill>
        <p:spPr>
          <a:xfrm>
            <a:off x="252360" y="1376280"/>
            <a:ext cx="4062960" cy="5405040"/>
          </a:xfrm>
          <a:prstGeom prst="rect">
            <a:avLst/>
          </a:prstGeom>
          <a:ln>
            <a:noFill/>
          </a:ln>
        </p:spPr>
      </p:pic>
      <p:sp>
        <p:nvSpPr>
          <p:cNvPr id="78" name="CustomShape 4"/>
          <p:cNvSpPr/>
          <p:nvPr/>
        </p:nvSpPr>
        <p:spPr>
          <a:xfrm>
            <a:off x="4284000" y="1989000"/>
            <a:ext cx="4803480" cy="1613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i="1" lang="hu-HU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A  munkavédelmi érdekegyeztetés hivatalos viszonyrendszere</a:t>
            </a:r>
            <a:endParaRPr b="0" lang="hu-H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i="1" lang="hu-HU" sz="1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2015</a:t>
            </a:r>
            <a:endParaRPr b="0" lang="hu-H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9" name="TextShape 5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/>
          <a:p>
            <a:pPr algn="r">
              <a:lnSpc>
                <a:spcPct val="100000"/>
              </a:lnSpc>
            </a:pPr>
            <a:fld id="{85B1CE53-D323-4F23-953A-19162923364E}" type="slidenum">
              <a:rPr b="0" lang="hu-HU" sz="1200" spc="-1" strike="noStrike">
                <a:solidFill>
                  <a:srgbClr val="d1eaed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&lt;szám&gt;</a:t>
            </a:fld>
            <a:endParaRPr b="0" lang="hu-H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252360" y="828000"/>
            <a:ext cx="9143640" cy="577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i="1" lang="hu-HU" sz="1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A szakszervezetek szerepe a munkavédelmi érdekegyeztetésben</a:t>
            </a:r>
            <a:endParaRPr b="0" lang="hu-H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hu-H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1" name="CustomShape 2"/>
          <p:cNvSpPr/>
          <p:nvPr/>
        </p:nvSpPr>
        <p:spPr>
          <a:xfrm>
            <a:off x="515520" y="1632600"/>
            <a:ext cx="8304480" cy="4201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457200" indent="-456840">
              <a:lnSpc>
                <a:spcPct val="100000"/>
              </a:lnSpc>
              <a:buClr>
                <a:srgbClr val="ffffff"/>
              </a:buClr>
              <a:buFont typeface="Arial"/>
              <a:buChar char="•"/>
            </a:pPr>
            <a:r>
              <a:rPr b="1" lang="hu-HU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Norvég, svájci és svédországi </a:t>
            </a:r>
            <a:r>
              <a:rPr b="1" lang="hu-HU" sz="30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esettanulmányok</a:t>
            </a:r>
            <a:r>
              <a:rPr b="1" lang="hu-HU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 – sikeres és </a:t>
            </a:r>
            <a:r>
              <a:rPr b="1" lang="hu-HU" sz="30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jó gyakorlatok</a:t>
            </a:r>
            <a:r>
              <a:rPr b="1" lang="hu-HU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 ismertetése</a:t>
            </a:r>
            <a:r>
              <a:rPr b="1" lang="hu-HU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
</a:t>
            </a:r>
            <a:r>
              <a:rPr b="1" lang="hu-HU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(regionális munkavédelmi képviselők, munkáltató balesetbiztosítási rendszer)</a:t>
            </a:r>
            <a:endParaRPr b="0" lang="hu-H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hu-H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>
              <a:lnSpc>
                <a:spcPct val="100000"/>
              </a:lnSpc>
              <a:buClr>
                <a:srgbClr val="ffffff"/>
              </a:buClr>
              <a:buFont typeface="Arial"/>
              <a:buChar char="•"/>
            </a:pPr>
            <a:r>
              <a:rPr b="1" lang="hu-HU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Hazai viszonyokra </a:t>
            </a:r>
            <a:r>
              <a:rPr b="1" lang="hu-HU" sz="3000" spc="-1" strike="noStrike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adaptálás lehetőségeit </a:t>
            </a:r>
            <a:r>
              <a:rPr b="1" lang="hu-HU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kell kutatni, majd a feltételeit biztosítani és megvalósítani</a:t>
            </a:r>
            <a:endParaRPr b="0" lang="hu-H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2" name="CustomShape 3"/>
          <p:cNvSpPr/>
          <p:nvPr/>
        </p:nvSpPr>
        <p:spPr>
          <a:xfrm>
            <a:off x="4668120" y="6299640"/>
            <a:ext cx="4302720" cy="516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hu-HU" sz="1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Kovács László – VDSZ (kowako@vdsz.hu)</a:t>
            </a:r>
            <a:endParaRPr b="0" lang="hu-H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hu-H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3" name="Line 4"/>
          <p:cNvSpPr/>
          <p:nvPr/>
        </p:nvSpPr>
        <p:spPr>
          <a:xfrm>
            <a:off x="252360" y="1268640"/>
            <a:ext cx="8586000" cy="360"/>
          </a:xfrm>
          <a:prstGeom prst="line">
            <a:avLst/>
          </a:prstGeom>
          <a:ln>
            <a:solidFill>
              <a:srgbClr val="069ba2"/>
            </a:solidFill>
            <a:rou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/>
        </p:style>
      </p:sp>
      <p:sp>
        <p:nvSpPr>
          <p:cNvPr id="84" name="TextShape 5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/>
          <a:p>
            <a:pPr algn="r">
              <a:lnSpc>
                <a:spcPct val="100000"/>
              </a:lnSpc>
            </a:pPr>
            <a:fld id="{1FB48637-9227-47FD-8F6A-987A4E7AA0D5}" type="slidenum">
              <a:rPr b="0" lang="hu-HU" sz="1200" spc="-1" strike="noStrike">
                <a:solidFill>
                  <a:srgbClr val="d1eaed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&lt;szám&gt;</a:t>
            </a:fld>
            <a:endParaRPr b="0" lang="hu-H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252360" y="828000"/>
            <a:ext cx="9143640" cy="577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i="1" lang="hu-HU" sz="1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A szakszervezetek szerepe a munkavédelmi érdekegyeztetésben</a:t>
            </a:r>
            <a:endParaRPr b="0" lang="hu-H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hu-H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CustomShape 2"/>
          <p:cNvSpPr/>
          <p:nvPr/>
        </p:nvSpPr>
        <p:spPr>
          <a:xfrm>
            <a:off x="515520" y="1632600"/>
            <a:ext cx="8304480" cy="4658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457200" indent="-456840">
              <a:lnSpc>
                <a:spcPct val="100000"/>
              </a:lnSpc>
              <a:buClr>
                <a:srgbClr val="ffffff"/>
              </a:buClr>
              <a:buFont typeface="Arial"/>
              <a:buChar char="•"/>
            </a:pPr>
            <a:r>
              <a:rPr b="1" lang="hu-HU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Ajánlások, amelyek mentén a szakdolgozat továbbgondolható:</a:t>
            </a:r>
            <a:endParaRPr b="0" lang="hu-H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hu-H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>
              <a:lnSpc>
                <a:spcPct val="100000"/>
              </a:lnSpc>
              <a:buClr>
                <a:srgbClr val="ffffff"/>
              </a:buClr>
              <a:buFont typeface="Arial"/>
              <a:buChar char="-"/>
            </a:pPr>
            <a:r>
              <a:rPr b="1" lang="hu-HU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a munkavédelem társadalmasítása</a:t>
            </a:r>
            <a:endParaRPr b="0" lang="hu-H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hu-H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hu-HU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- informális kommunikációs lehetőségek kiterjesztése (munkaszaki.hu)</a:t>
            </a:r>
            <a:endParaRPr b="0" lang="hu-H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hu-HU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- közérthető jogszabálytár, esetleírásokkal</a:t>
            </a:r>
            <a:endParaRPr b="0" lang="hu-H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hu-HU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- munkavállalói felelősségbiztosítás, balesetbiztosítás tervezése</a:t>
            </a:r>
            <a:endParaRPr b="0" lang="hu-H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7" name="CustomShape 3"/>
          <p:cNvSpPr/>
          <p:nvPr/>
        </p:nvSpPr>
        <p:spPr>
          <a:xfrm>
            <a:off x="4668120" y="6299640"/>
            <a:ext cx="4302720" cy="516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hu-HU" sz="1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Kovács László – VDSZ (kowako@vdsz.hu)</a:t>
            </a:r>
            <a:endParaRPr b="0" lang="hu-H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hu-H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Line 4"/>
          <p:cNvSpPr/>
          <p:nvPr/>
        </p:nvSpPr>
        <p:spPr>
          <a:xfrm>
            <a:off x="252360" y="1268640"/>
            <a:ext cx="8586000" cy="360"/>
          </a:xfrm>
          <a:prstGeom prst="line">
            <a:avLst/>
          </a:prstGeom>
          <a:ln>
            <a:solidFill>
              <a:srgbClr val="069ba2"/>
            </a:solidFill>
            <a:rou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/>
        </p:style>
      </p:sp>
      <p:sp>
        <p:nvSpPr>
          <p:cNvPr id="89" name="TextShape 5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/>
          <a:p>
            <a:pPr algn="r">
              <a:lnSpc>
                <a:spcPct val="100000"/>
              </a:lnSpc>
            </a:pPr>
            <a:fld id="{FD543D65-555A-4FEB-B8D6-F92982811B19}" type="slidenum">
              <a:rPr b="0" lang="hu-HU" sz="1200" spc="-1" strike="noStrike">
                <a:solidFill>
                  <a:srgbClr val="d1eaed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&lt;szám&gt;</a:t>
            </a:fld>
            <a:endParaRPr b="0" lang="hu-H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252360" y="828000"/>
            <a:ext cx="9143640" cy="577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i="1" lang="hu-HU" sz="1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A szakszervezetek szerepe a munkavédelmi érdekegyeztetésben</a:t>
            </a:r>
            <a:endParaRPr b="0" lang="hu-H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hu-H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1" name="CustomShape 2"/>
          <p:cNvSpPr/>
          <p:nvPr/>
        </p:nvSpPr>
        <p:spPr>
          <a:xfrm>
            <a:off x="515520" y="1632600"/>
            <a:ext cx="8304480" cy="3745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457200" indent="-456840">
              <a:lnSpc>
                <a:spcPct val="100000"/>
              </a:lnSpc>
              <a:buClr>
                <a:srgbClr val="ffffff"/>
              </a:buClr>
              <a:buFont typeface="Arial"/>
              <a:buChar char="•"/>
            </a:pPr>
            <a:r>
              <a:rPr b="1" lang="hu-HU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Ajánlások:</a:t>
            </a:r>
            <a:endParaRPr b="0" lang="hu-H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hu-H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>
              <a:lnSpc>
                <a:spcPct val="100000"/>
              </a:lnSpc>
              <a:buClr>
                <a:srgbClr val="ffffff"/>
              </a:buClr>
              <a:buFont typeface="Arial"/>
              <a:buChar char="-"/>
            </a:pPr>
            <a:r>
              <a:rPr b="1" lang="hu-HU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a munkaadók meggyőzése, gazdasági oldalról is (2-5x-ös megtérülés!)</a:t>
            </a:r>
            <a:endParaRPr b="0" lang="hu-H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>
              <a:lnSpc>
                <a:spcPct val="100000"/>
              </a:lnSpc>
              <a:buClr>
                <a:srgbClr val="ffffff"/>
              </a:buClr>
              <a:buFont typeface="Arial"/>
              <a:buChar char="-"/>
            </a:pPr>
            <a:r>
              <a:rPr b="1" lang="hu-HU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Megfelelő munkavédelmi felügyeleti rendszer (a létszámot növelni szükséges!)</a:t>
            </a:r>
            <a:endParaRPr b="0" lang="hu-H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>
              <a:lnSpc>
                <a:spcPct val="100000"/>
              </a:lnSpc>
              <a:buClr>
                <a:srgbClr val="ffffff"/>
              </a:buClr>
              <a:buFont typeface="Arial"/>
              <a:buChar char="-"/>
            </a:pPr>
            <a:r>
              <a:rPr b="1" lang="hu-HU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Nyitni kell a fiatalok felé, oktatás szerepe</a:t>
            </a:r>
            <a:endParaRPr b="0" lang="hu-H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>
              <a:lnSpc>
                <a:spcPct val="100000"/>
              </a:lnSpc>
              <a:buClr>
                <a:srgbClr val="ffffff"/>
              </a:buClr>
              <a:buFont typeface="Arial"/>
              <a:buChar char="-"/>
            </a:pPr>
            <a:r>
              <a:rPr b="1" lang="hu-HU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Esettanulmányok áttekintése, vizualitás</a:t>
            </a:r>
            <a:endParaRPr b="0" lang="hu-H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" name="CustomShape 3"/>
          <p:cNvSpPr/>
          <p:nvPr/>
        </p:nvSpPr>
        <p:spPr>
          <a:xfrm>
            <a:off x="4668120" y="6299640"/>
            <a:ext cx="4302720" cy="516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hu-HU" sz="1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Kovács László – VDSZ (kowako@vdsz.hu)</a:t>
            </a:r>
            <a:endParaRPr b="0" lang="hu-H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hu-H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" name="Line 4"/>
          <p:cNvSpPr/>
          <p:nvPr/>
        </p:nvSpPr>
        <p:spPr>
          <a:xfrm>
            <a:off x="252360" y="1268640"/>
            <a:ext cx="8586000" cy="360"/>
          </a:xfrm>
          <a:prstGeom prst="line">
            <a:avLst/>
          </a:prstGeom>
          <a:ln>
            <a:solidFill>
              <a:srgbClr val="069ba2"/>
            </a:solidFill>
            <a:rou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/>
        </p:style>
      </p:sp>
      <p:sp>
        <p:nvSpPr>
          <p:cNvPr id="94" name="TextShape 5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/>
          <a:p>
            <a:pPr algn="r">
              <a:lnSpc>
                <a:spcPct val="100000"/>
              </a:lnSpc>
            </a:pPr>
            <a:fld id="{1E139893-0892-4F69-BB97-F1194789FC41}" type="slidenum">
              <a:rPr b="0" lang="hu-HU" sz="1200" spc="-1" strike="noStrike">
                <a:solidFill>
                  <a:srgbClr val="d1eaed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&lt;szám&gt;</a:t>
            </a:fld>
            <a:endParaRPr b="0" lang="hu-H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CustomShape 1"/>
          <p:cNvSpPr/>
          <p:nvPr/>
        </p:nvSpPr>
        <p:spPr>
          <a:xfrm>
            <a:off x="252360" y="828000"/>
            <a:ext cx="9143640" cy="577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i="1" lang="hu-HU" sz="1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A szakszervezetek szerepe a munkavédelmi érdekegyeztetésben</a:t>
            </a:r>
            <a:endParaRPr b="0" lang="hu-H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hu-H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" name="CustomShape 2"/>
          <p:cNvSpPr/>
          <p:nvPr/>
        </p:nvSpPr>
        <p:spPr>
          <a:xfrm>
            <a:off x="4668120" y="6299640"/>
            <a:ext cx="4302720" cy="516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hu-HU" sz="1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Kovács László – VDSZ (kowako@vdsz.hu)</a:t>
            </a:r>
            <a:endParaRPr b="0" lang="hu-H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hu-H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" name="Line 3"/>
          <p:cNvSpPr/>
          <p:nvPr/>
        </p:nvSpPr>
        <p:spPr>
          <a:xfrm>
            <a:off x="252360" y="1268640"/>
            <a:ext cx="8586000" cy="360"/>
          </a:xfrm>
          <a:prstGeom prst="line">
            <a:avLst/>
          </a:prstGeom>
          <a:ln>
            <a:solidFill>
              <a:srgbClr val="069ba2"/>
            </a:solidFill>
            <a:rou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/>
        </p:style>
      </p:sp>
      <p:pic>
        <p:nvPicPr>
          <p:cNvPr id="98" name="Kép 2" descr=""/>
          <p:cNvPicPr/>
          <p:nvPr/>
        </p:nvPicPr>
        <p:blipFill>
          <a:blip r:embed="rId1"/>
          <a:stretch/>
        </p:blipFill>
        <p:spPr>
          <a:xfrm>
            <a:off x="1043640" y="1412640"/>
            <a:ext cx="7128360" cy="4761720"/>
          </a:xfrm>
          <a:prstGeom prst="rect">
            <a:avLst/>
          </a:prstGeom>
          <a:ln>
            <a:noFill/>
          </a:ln>
        </p:spPr>
      </p:pic>
      <p:sp>
        <p:nvSpPr>
          <p:cNvPr id="99" name="CustomShape 4"/>
          <p:cNvSpPr/>
          <p:nvPr/>
        </p:nvSpPr>
        <p:spPr>
          <a:xfrm>
            <a:off x="969480" y="6212880"/>
            <a:ext cx="3098160" cy="729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hu-HU" sz="1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NGM Munkafelügyeleti osztály adatai  2017 (munka.hu)</a:t>
            </a:r>
            <a:endParaRPr b="0" lang="hu-H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hu-H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TextShape 5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/>
          <a:p>
            <a:pPr algn="r">
              <a:lnSpc>
                <a:spcPct val="100000"/>
              </a:lnSpc>
            </a:pPr>
            <a:fld id="{9E5B1910-BBA9-49BF-A721-2B3617590809}" type="slidenum">
              <a:rPr b="0" lang="hu-HU" sz="1200" spc="-1" strike="noStrike">
                <a:solidFill>
                  <a:srgbClr val="d1eaed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&lt;szám&gt;</a:t>
            </a:fld>
            <a:endParaRPr b="0" lang="hu-H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1456</TotalTime>
  <Application>LibreOffice/5.3.0.3$Windows_x86 LibreOffice_project/7074905676c47b82bbcfbea1aeefc84afe1c50e1</Application>
  <Words>408</Words>
  <Paragraphs>97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2017-02-27T10:30:09Z</dcterms:created>
  <dc:creator>Kovács László</dc:creator>
  <dc:description/>
  <dc:language>hu-HU</dc:language>
  <cp:lastModifiedBy>Kovács László</cp:lastModifiedBy>
  <dcterms:modified xsi:type="dcterms:W3CDTF">2017-02-28T12:12:31Z</dcterms:modified>
  <cp:revision>18</cp:revision>
  <dc:subject/>
  <dc:title>PowerPoint bemutató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12</vt:i4>
  </property>
  <property fmtid="{D5CDD505-2E9C-101B-9397-08002B2CF9AE}" pid="8" name="PresentationFormat">
    <vt:lpwstr>Diavetítés a képernyőre (4:3 oldalarány)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12</vt:i4>
  </property>
</Properties>
</file>